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9" r:id="rId12"/>
    <p:sldId id="270" r:id="rId13"/>
  </p:sldIdLst>
  <p:sldSz cx="9144000" cy="6858000" type="screen4x3"/>
  <p:notesSz cx="6797675" cy="9929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7E863C-83D9-4E4D-8F29-E4A4F05465D9}">
  <a:tblStyle styleId="{437E863C-83D9-4E4D-8F29-E4A4F05465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50" tIns="46175" rIns="92350" bIns="4617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50" tIns="46175" rIns="92350" bIns="4617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5225" y="1241425"/>
            <a:ext cx="4467300" cy="335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7" y="4778375"/>
            <a:ext cx="5435700" cy="3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50" tIns="46175" rIns="92350" bIns="461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337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50" tIns="46175" rIns="92350" bIns="4617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31337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50" tIns="46175" rIns="92350" bIns="46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1037" y="4778375"/>
            <a:ext cx="5435700" cy="3909900"/>
          </a:xfrm>
          <a:prstGeom prst="rect">
            <a:avLst/>
          </a:prstGeom>
        </p:spPr>
        <p:txBody>
          <a:bodyPr spcFirstLastPara="1" wrap="square" lIns="92350" tIns="46175" rIns="92350" bIns="4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681037" y="4778375"/>
            <a:ext cx="5435700" cy="3909900"/>
          </a:xfrm>
          <a:prstGeom prst="rect">
            <a:avLst/>
          </a:prstGeom>
        </p:spPr>
        <p:txBody>
          <a:bodyPr spcFirstLastPara="1" wrap="square" lIns="92350" tIns="46175" rIns="92350" bIns="4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1037" y="4778375"/>
            <a:ext cx="5435700" cy="3909900"/>
          </a:xfrm>
          <a:prstGeom prst="rect">
            <a:avLst/>
          </a:prstGeom>
        </p:spPr>
        <p:txBody>
          <a:bodyPr spcFirstLastPara="1" wrap="square" lIns="92350" tIns="46175" rIns="92350" bIns="4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7483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1037" y="4778375"/>
            <a:ext cx="5435700" cy="3909900"/>
          </a:xfrm>
          <a:prstGeom prst="rect">
            <a:avLst/>
          </a:prstGeom>
        </p:spPr>
        <p:txBody>
          <a:bodyPr spcFirstLastPara="1" wrap="square" lIns="92350" tIns="46175" rIns="92350" bIns="4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1037" y="4778375"/>
            <a:ext cx="5435700" cy="3909900"/>
          </a:xfrm>
          <a:prstGeom prst="rect">
            <a:avLst/>
          </a:prstGeom>
        </p:spPr>
        <p:txBody>
          <a:bodyPr spcFirstLastPara="1" wrap="square" lIns="92350" tIns="46175" rIns="92350" bIns="4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1037" y="4778375"/>
            <a:ext cx="5435700" cy="3909900"/>
          </a:xfrm>
          <a:prstGeom prst="rect">
            <a:avLst/>
          </a:prstGeom>
        </p:spPr>
        <p:txBody>
          <a:bodyPr spcFirstLastPara="1" wrap="square" lIns="92350" tIns="46175" rIns="92350" bIns="4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1037" y="4778375"/>
            <a:ext cx="5435700" cy="3909900"/>
          </a:xfrm>
          <a:prstGeom prst="rect">
            <a:avLst/>
          </a:prstGeom>
        </p:spPr>
        <p:txBody>
          <a:bodyPr spcFirstLastPara="1" wrap="square" lIns="92350" tIns="46175" rIns="92350" bIns="4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1037" y="4778375"/>
            <a:ext cx="5435700" cy="3909900"/>
          </a:xfrm>
          <a:prstGeom prst="rect">
            <a:avLst/>
          </a:prstGeom>
        </p:spPr>
        <p:txBody>
          <a:bodyPr spcFirstLastPara="1" wrap="square" lIns="92350" tIns="46175" rIns="92350" bIns="4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1037" y="4778375"/>
            <a:ext cx="5435700" cy="3909900"/>
          </a:xfrm>
          <a:prstGeom prst="rect">
            <a:avLst/>
          </a:prstGeom>
        </p:spPr>
        <p:txBody>
          <a:bodyPr spcFirstLastPara="1" wrap="square" lIns="92350" tIns="46175" rIns="92350" bIns="4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1037" y="4778375"/>
            <a:ext cx="5435700" cy="3909900"/>
          </a:xfrm>
          <a:prstGeom prst="rect">
            <a:avLst/>
          </a:prstGeom>
        </p:spPr>
        <p:txBody>
          <a:bodyPr spcFirstLastPara="1" wrap="square" lIns="92350" tIns="46175" rIns="92350" bIns="4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>
            <a:spLocks noGrp="1"/>
          </p:cNvSpPr>
          <p:nvPr>
            <p:ph type="body" idx="1"/>
          </p:nvPr>
        </p:nvSpPr>
        <p:spPr>
          <a:xfrm>
            <a:off x="681037" y="4778375"/>
            <a:ext cx="5435700" cy="3909900"/>
          </a:xfrm>
          <a:prstGeom prst="rect">
            <a:avLst/>
          </a:prstGeom>
        </p:spPr>
        <p:txBody>
          <a:bodyPr spcFirstLastPara="1" wrap="square" lIns="92350" tIns="46175" rIns="92350" bIns="4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8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8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56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i="1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ALEGERI </a:t>
            </a:r>
            <a:br>
              <a:rPr lang="en-US" sz="4400" b="1" i="1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1" u="sng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pentru</a:t>
            </a:r>
            <a:r>
              <a:rPr lang="en-US" sz="4400" b="1" i="1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1" u="sng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Preşedintele</a:t>
            </a:r>
            <a:r>
              <a:rPr lang="en-US" sz="4400" b="1" i="1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1" u="sng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României</a:t>
            </a:r>
            <a:br>
              <a:rPr lang="en-US" sz="4400" b="1" i="1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1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din </a:t>
            </a:r>
            <a:r>
              <a:rPr lang="en-US" sz="4400" b="1" i="1" u="sng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anul</a:t>
            </a:r>
            <a:r>
              <a:rPr lang="en-US" sz="4400" b="1" i="1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2024</a:t>
            </a:r>
            <a:r>
              <a:rPr lang="en-US" sz="44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96" name="Google Shape;96;p14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479425" y="5307012"/>
            <a:ext cx="28431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CIPRIAN ALIN DAVID</a:t>
            </a:r>
            <a:br>
              <a:rPr lang="en-US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DIRECTOR EXECUTIV </a:t>
            </a:r>
            <a:br>
              <a:rPr lang="en-US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o-RO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0723543331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e-mail: </a:t>
            </a:r>
            <a:r>
              <a:rPr lang="ro-RO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ciprian.david@alba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.insse.ro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sp>
        <p:nvSpPr>
          <p:cNvPr id="199" name="Google Shape;199;p25"/>
          <p:cNvSpPr txBox="1"/>
          <p:nvPr/>
        </p:nvSpPr>
        <p:spPr>
          <a:xfrm>
            <a:off x="1066800" y="749300"/>
            <a:ext cx="66294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Validări automate în cadrul procesului-verbal (P/SV)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lang="en-US" sz="1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cu </a:t>
            </a:r>
            <a:r>
              <a:rPr lang="en-US" sz="1400" b="1" i="0" u="sng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mesaje de atenţionare</a:t>
            </a:r>
            <a:endParaRPr/>
          </a:p>
        </p:txBody>
      </p:sp>
      <p:graphicFrame>
        <p:nvGraphicFramePr>
          <p:cNvPr id="200" name="Google Shape;200;p25"/>
          <p:cNvGraphicFramePr/>
          <p:nvPr/>
        </p:nvGraphicFramePr>
        <p:xfrm>
          <a:off x="1066800" y="1371600"/>
          <a:ext cx="6426175" cy="5196180"/>
        </p:xfrm>
        <a:graphic>
          <a:graphicData uri="http://schemas.openxmlformats.org/drawingml/2006/table">
            <a:tbl>
              <a:tblPr>
                <a:noFill/>
                <a:tableStyleId>{437E863C-83D9-4E4D-8F29-E4A4F05465D9}</a:tableStyleId>
              </a:tblPr>
              <a:tblGrid>
                <a:gridCol w="4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Cod</a:t>
                      </a:r>
                      <a:endParaRPr/>
                    </a:p>
                  </a:txBody>
                  <a:tcPr marL="62850" marR="62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Corelaţie cu atenţionare</a:t>
                      </a:r>
                      <a:endParaRPr/>
                    </a:p>
                  </a:txBody>
                  <a:tcPr marL="62850" marR="62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Mesaj</a:t>
                      </a:r>
                      <a:endParaRPr/>
                    </a:p>
                  </a:txBody>
                  <a:tcPr marL="62850" marR="62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A01</a:t>
                      </a:r>
                      <a:endParaRPr/>
                    </a:p>
                  </a:txBody>
                  <a:tcPr marL="62850" marR="62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pct. c &lt; pct. b - pct. d</a:t>
                      </a:r>
                      <a:endParaRPr/>
                    </a:p>
                  </a:txBody>
                  <a:tcPr marL="62850" marR="62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”Diferenţa este de: +/-....... Necesită corecţie a PV (dacă diferenţa este mare şi este o greşeală) / Dacă este corect, explicaţi la pct. j.”</a:t>
                      </a:r>
                      <a:endParaRPr/>
                    </a:p>
                  </a:txBody>
                  <a:tcPr marL="62850" marR="62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A02</a:t>
                      </a:r>
                      <a:endParaRPr/>
                    </a:p>
                  </a:txBody>
                  <a:tcPr marL="62850" marR="62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pct. e  &gt; pct. c + pct.d + pct. f</a:t>
                      </a:r>
                      <a:endParaRPr/>
                    </a:p>
                  </a:txBody>
                  <a:tcPr marL="62850" marR="62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”Diferenţa este de: +/-....... Necesită corecţie a PV (dacă diferenţa este mare şi este o greşeală) / Dacă este corect, explicaţi la pct. j.”</a:t>
                      </a:r>
                      <a:endParaRPr/>
                    </a:p>
                  </a:txBody>
                  <a:tcPr marL="62850" marR="62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A03</a:t>
                      </a:r>
                      <a:endParaRPr/>
                    </a:p>
                  </a:txBody>
                  <a:tcPr marL="62850" marR="62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pct. e # pct. b + pct. f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2850" marR="62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”Diferenţa este de: +/-...... Necesită corecţie a PV (de regulă) / Excepţii,  explicaţi la pct. j.”</a:t>
                      </a:r>
                      <a:endParaRPr/>
                    </a:p>
                  </a:txBody>
                  <a:tcPr marL="62850" marR="62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A04</a:t>
                      </a:r>
                      <a:endParaRPr/>
                    </a:p>
                  </a:txBody>
                  <a:tcPr marL="62850" marR="62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pct. b – (pct. c + pct. d) # pct. e – (pct. c + pct. d + pct. f)</a:t>
                      </a:r>
                      <a:endParaRPr/>
                    </a:p>
                  </a:txBody>
                  <a:tcPr marL="62850" marR="62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”............ # ............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Necesită corecţie a PV (de regulă) / Excepţii,  explicaţi la pct. j.”</a:t>
                      </a:r>
                      <a:endParaRPr/>
                    </a:p>
                  </a:txBody>
                  <a:tcPr marL="62850" marR="62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5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A05</a:t>
                      </a:r>
                      <a:endParaRPr/>
                    </a:p>
                  </a:txBody>
                  <a:tcPr marL="62850" marR="62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pct. b2 = 0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2850" marR="62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”Verificaţi dacă există alegători prezenţi (semnături) în lista electorală suplimentară.”</a:t>
                      </a:r>
                      <a:endParaRPr/>
                    </a:p>
                  </a:txBody>
                  <a:tcPr marL="62850" marR="62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A06</a:t>
                      </a:r>
                      <a:endParaRPr/>
                    </a:p>
                  </a:txBody>
                  <a:tcPr marL="62850" marR="62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pct. b3 = 0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2850" marR="62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”Verificaţi dacă există alegători prezenţi (semnături) în extrasul din listele electorale.”</a:t>
                      </a:r>
                      <a:endParaRPr/>
                    </a:p>
                  </a:txBody>
                  <a:tcPr marL="62850" marR="62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3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A07</a:t>
                      </a:r>
                      <a:endParaRPr/>
                    </a:p>
                  </a:txBody>
                  <a:tcPr marL="62850" marR="62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pct. a # Numărul total al alegătorilor prevăzut </a:t>
                      </a: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în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lista electorală permanentă</a:t>
                      </a:r>
                      <a:endParaRPr/>
                    </a:p>
                  </a:txBody>
                  <a:tcPr marL="0" marR="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”Verifica</a:t>
                      </a: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ţi dac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ă diferen</a:t>
                      </a: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ţa este justificat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ă”</a:t>
                      </a:r>
                      <a:endParaRPr/>
                    </a:p>
                  </a:txBody>
                  <a:tcPr marL="0" marR="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body" idx="1"/>
          </p:nvPr>
        </p:nvSpPr>
        <p:spPr>
          <a:xfrm>
            <a:off x="457200" y="685800"/>
            <a:ext cx="8229600" cy="54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PRECIZĂRI </a:t>
            </a:r>
            <a:r>
              <a:rPr lang="ro-RO" sz="1400" b="1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400" b="1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SUPLIMENTARE</a:t>
            </a:r>
            <a:endParaRPr dirty="0"/>
          </a:p>
          <a:p>
            <a:pPr marL="342900" lvl="0" indent="-342900" algn="just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•"/>
            </a:pP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După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centralizarea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rezultatelor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votării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completează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-verbal P/SV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ciornă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ajutorul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operatorului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calculator, 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datele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aplicaţia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informatică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instalată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tabletă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fişierul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FVC</a:t>
            </a:r>
            <a:r>
              <a:rPr lang="ro-RO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_P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verifică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intermediul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corelaţiilor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din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aplicaţie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dacă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cifrele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înscrise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sunt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corecte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dirty="0"/>
          </a:p>
          <a:p>
            <a:pPr marL="342900" lvl="0" indent="-342900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rgbClr val="FF0000"/>
              </a:buClr>
              <a:buSzPts val="1300"/>
              <a:buFont typeface="Calibri"/>
              <a:buChar char="•"/>
            </a:pPr>
            <a:r>
              <a:rPr lang="en-US" sz="1600" b="0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Atenţie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plus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faţă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erorile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 pot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apară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introducerea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datelor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procesul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-verbal (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eroare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nu se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respectă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cheile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control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înscrise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procesul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-verbal),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sistemul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poate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semnala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atenţionări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 se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afişează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 </a:t>
            </a:r>
            <a:r>
              <a:rPr lang="en-US" sz="1600" b="0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1600" b="0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bandă</a:t>
            </a:r>
            <a:r>
              <a:rPr lang="en-US" sz="1600" b="0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albastră</a:t>
            </a:r>
            <a:r>
              <a:rPr lang="en-US" sz="1600" b="0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0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600" b="0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partea</a:t>
            </a:r>
            <a:r>
              <a:rPr lang="en-US" sz="1600" b="0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sus a </a:t>
            </a:r>
            <a:r>
              <a:rPr lang="en-US" sz="1600" b="0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ecranului</a:t>
            </a:r>
            <a:r>
              <a:rPr lang="en-US" sz="1600" b="0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tabletei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Este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obligatoriu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verificaţi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corelaţiile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semnalate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atenţionări</a:t>
            </a:r>
            <a:r>
              <a:rPr lang="en-US" sz="1600" b="0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Dacă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greşeală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vor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corecta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cifrele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iar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dacă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cifrele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sunt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corecte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menţiona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pct. j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motivul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 se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acceptă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atenţionarea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ro-RO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Operatorul de calculator generează fișierul pdf FCV_P.</a:t>
            </a:r>
            <a:endParaRPr sz="1600" dirty="0"/>
          </a:p>
          <a:p>
            <a:pPr marL="342900" lvl="0" indent="-342900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•"/>
            </a:pP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cazul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tableta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semnalează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erori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atenţionări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întocmesc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trei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exemplare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identice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ale P/SV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(se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vor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copia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cifrele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fişierul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pdf  pe care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îl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generează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sistemul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tabletă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PV pe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suport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hârtie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 care l-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aţi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primit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se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completează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citeţ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numele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prenumele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preşedintelui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locţiitorului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ale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membrilor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biroului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electoral al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secţiei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votare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semnează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atât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pe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fiecare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pagină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partea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stângă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către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toţi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membrii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biroului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electoral al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secţiei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votare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cât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şi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pe ultima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pagină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ştampilează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ştampila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control 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secţiei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votare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Se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verifică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fie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completate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datele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identificare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ale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secţiei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votare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atât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antet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cât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subsolul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fiecărei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pagini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cifrele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înscrise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fie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identice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introduse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anterior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aplicaţie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fotografiază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fiecare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pagină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procesului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-verbal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apoi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operatorul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calculator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asigură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transmiterea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datelor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şi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fotografiei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SIMPV</a:t>
            </a:r>
            <a:r>
              <a:rPr lang="en-US" sz="1600" b="0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dirty="0"/>
          </a:p>
          <a:p>
            <a:pPr marL="342900" lvl="0" indent="-342900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rgbClr val="FF0000"/>
              </a:buClr>
              <a:buSzPts val="1300"/>
              <a:buFont typeface="Calibri"/>
              <a:buChar char="•"/>
            </a:pP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PV se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fotografiază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mai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uşor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dacă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sz="16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decapsaţi</a:t>
            </a:r>
            <a:r>
              <a:rPr lang="en-US" sz="1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600" b="0" i="0" u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4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82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316E49-0FBF-4C3A-AAA0-08D4E705F2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F81D8A-D0AD-4792-BB50-2C08A5AAA6FE}"/>
              </a:ext>
            </a:extLst>
          </p:cNvPr>
          <p:cNvSpPr/>
          <p:nvPr/>
        </p:nvSpPr>
        <p:spPr>
          <a:xfrm>
            <a:off x="662473" y="527533"/>
            <a:ext cx="7585788" cy="5015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80000"/>
              </a:lnSpc>
              <a:spcBef>
                <a:spcPts val="260"/>
              </a:spcBef>
              <a:buClr>
                <a:schemeClr val="dk1"/>
              </a:buClr>
              <a:buSzPts val="1300"/>
              <a:buFont typeface="Calibri"/>
              <a:buChar char="•"/>
            </a:pP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Procesele-verbale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 se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aduc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Biroul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Electoral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Judeţean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exemplare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 </a:t>
            </a:r>
            <a:r>
              <a:rPr lang="en-US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vor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avea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ştersături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corecturi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600" dirty="0"/>
          </a:p>
          <a:p>
            <a:pPr marL="342900" lvl="0" indent="-342900" algn="just">
              <a:lnSpc>
                <a:spcPct val="80000"/>
              </a:lnSpc>
              <a:spcBef>
                <a:spcPts val="260"/>
              </a:spcBef>
              <a:buClr>
                <a:srgbClr val="FF0000"/>
              </a:buClr>
              <a:buSzPts val="1300"/>
              <a:buFont typeface="Calibri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 se </a:t>
            </a:r>
            <a:r>
              <a:rPr lang="en-US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vor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primi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procese-verbale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corectate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nici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măcar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cu </a:t>
            </a:r>
            <a:r>
              <a:rPr lang="en-US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îngroşări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ale </a:t>
            </a:r>
            <a:r>
              <a:rPr lang="en-US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cifrelor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lang="en-US" sz="1600" dirty="0"/>
          </a:p>
          <a:p>
            <a:pPr marL="342900" lvl="0" indent="-342900" algn="just">
              <a:lnSpc>
                <a:spcPct val="80000"/>
              </a:lnSpc>
              <a:spcBef>
                <a:spcPts val="260"/>
              </a:spcBef>
              <a:buClr>
                <a:schemeClr val="dk1"/>
              </a:buClr>
              <a:buSzPts val="1300"/>
              <a:buFont typeface="Calibri"/>
              <a:buChar char="•"/>
            </a:pP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Preşedintele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biroului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electoral al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secţiei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votare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asupra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obligatoriu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momentul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predării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dosarului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BEJ,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ştampila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control a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secţiei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votare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lvl="0" indent="-342900" algn="just">
              <a:lnSpc>
                <a:spcPct val="80000"/>
              </a:lnSpc>
              <a:spcBef>
                <a:spcPts val="260"/>
              </a:spcBef>
              <a:buClr>
                <a:schemeClr val="dk1"/>
              </a:buClr>
              <a:buSzPts val="1300"/>
              <a:buFont typeface="Calibri"/>
              <a:buChar char="•"/>
            </a:pPr>
            <a:r>
              <a:rPr lang="en-US" sz="1600" b="1" dirty="0" err="1">
                <a:latin typeface="Calibri"/>
                <a:cs typeface="Calibri"/>
                <a:sym typeface="Calibri"/>
              </a:rPr>
              <a:t>În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cazul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în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care nu se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confirmă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corelațiile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(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cheile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de control nu se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respectă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chiar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și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după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reverificări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),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președintele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biroului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electoral al SV 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apelează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numărul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unic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al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centrului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suport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unde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va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fi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redirecționat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către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statisticienii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BEJ.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Daca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nici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în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urma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discuției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cu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statisticienii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BEJ,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cheile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de control </a:t>
            </a:r>
            <a:r>
              <a:rPr lang="ro-RO" sz="1600" b="1" dirty="0">
                <a:latin typeface="Calibri"/>
                <a:cs typeface="Calibri"/>
                <a:sym typeface="Calibri"/>
              </a:rPr>
              <a:t>n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u se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confirmă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, se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vor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întocmi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cele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3 PV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originale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cu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menționarea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acestei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situații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la pct. J)  din PV, </a:t>
            </a:r>
            <a:r>
              <a:rPr lang="ro-RO" sz="1600" b="1" dirty="0">
                <a:latin typeface="Calibri"/>
                <a:cs typeface="Calibri"/>
                <a:sym typeface="Calibri"/>
              </a:rPr>
              <a:t>președintele SV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va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informa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telefonic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BEJ-ul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și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va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asigura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încărcarea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în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SIMPV a </a:t>
            </a:r>
            <a:r>
              <a:rPr lang="en-US" sz="1600" b="1" dirty="0" err="1">
                <a:latin typeface="Calibri"/>
                <a:cs typeface="Calibri"/>
                <a:sym typeface="Calibri"/>
              </a:rPr>
              <a:t>fotografiei</a:t>
            </a:r>
            <a:r>
              <a:rPr lang="en-US" sz="1600" b="1" dirty="0">
                <a:latin typeface="Calibri"/>
                <a:cs typeface="Calibri"/>
                <a:sym typeface="Calibri"/>
              </a:rPr>
              <a:t> PV.</a:t>
            </a:r>
            <a:r>
              <a:rPr lang="ro-RO" sz="1600" b="1" dirty="0">
                <a:latin typeface="Calibri"/>
                <a:cs typeface="Calibri"/>
                <a:sym typeface="Calibri"/>
              </a:rPr>
              <a:t> În această situație, la BEJ se va deplasa și operatorul cu tableta.</a:t>
            </a:r>
            <a:endParaRPr lang="en-US" sz="1600" b="1" dirty="0"/>
          </a:p>
          <a:p>
            <a:pPr marL="342900" lvl="0" indent="-342900" algn="just">
              <a:lnSpc>
                <a:spcPct val="80000"/>
              </a:lnSpc>
              <a:spcBef>
                <a:spcPts val="260"/>
              </a:spcBef>
              <a:buClr>
                <a:schemeClr val="dk1"/>
              </a:buClr>
              <a:buSzPts val="1300"/>
              <a:buFont typeface="Calibri"/>
              <a:buChar char="•"/>
            </a:pPr>
            <a:r>
              <a:rPr lang="en-US" sz="16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Orice</a:t>
            </a:r>
            <a:r>
              <a:rPr lang="en-US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modificare</a:t>
            </a:r>
            <a:r>
              <a:rPr lang="en-US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6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datelor</a:t>
            </a:r>
            <a:r>
              <a:rPr lang="en-US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înscrise</a:t>
            </a:r>
            <a:r>
              <a:rPr lang="en-US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procesele-verbale</a:t>
            </a:r>
            <a:r>
              <a:rPr lang="en-US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6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putea</a:t>
            </a:r>
            <a:r>
              <a:rPr lang="en-US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efectua</a:t>
            </a:r>
            <a:r>
              <a:rPr lang="en-US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doar</a:t>
            </a:r>
            <a:r>
              <a:rPr lang="en-US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după</a:t>
            </a:r>
            <a:r>
              <a:rPr lang="en-US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emiterea</a:t>
            </a:r>
            <a:r>
              <a:rPr lang="en-US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unei</a:t>
            </a:r>
            <a:r>
              <a:rPr lang="en-US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decizii</a:t>
            </a:r>
            <a:r>
              <a:rPr lang="en-US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6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Biroului</a:t>
            </a:r>
            <a:r>
              <a:rPr lang="en-US" sz="16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Electoral </a:t>
            </a:r>
            <a:r>
              <a:rPr lang="en-US" sz="16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Judeţean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Corecturile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PV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hârtie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vor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efectuate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către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preşedinţii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birourilor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electorale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ale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secţiilor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votare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vor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 certificate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semnătura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acestora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aplicarea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ştampilei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control a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secţiei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votare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Corecturile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realizează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tăierea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 o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linie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cifrelor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greşite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înscrierea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cifrelor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corecte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partea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dreaptă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căsuţelor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Atenţie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corecturile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trebuie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efectuate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pe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ambele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exemplare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ale PV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hârtie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o-RO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Procesul verbal va </a:t>
            </a:r>
            <a:r>
              <a:rPr lang="ro-RO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 semnat în partea dreata sus de către Președintele BEJ, apoi va fi fotografiat și încărcat de operatorul de calculator în  SIMPV.</a:t>
            </a:r>
            <a:endParaRPr lang="en-US" sz="1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80000"/>
              </a:lnSpc>
              <a:spcBef>
                <a:spcPts val="260"/>
              </a:spcBef>
              <a:buClr>
                <a:schemeClr val="dk1"/>
              </a:buClr>
              <a:buSzPts val="1300"/>
              <a:buFont typeface="Calibri"/>
              <a:buChar char="•"/>
            </a:pP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Membrilor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birourilor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electorale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ale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secțiilor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de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votare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, li se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eliberează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la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cerere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, de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catre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presedintele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SV o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copie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a PV,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certificată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de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toti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membrii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sectiei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. 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Cererea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trebuie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făcută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în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scris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inainte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de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completarea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PV.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544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3543300" y="511175"/>
            <a:ext cx="5191200" cy="8304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spcFirstLastPara="1" wrap="square" lIns="91425" tIns="45700" rIns="91425" bIns="45700" anchor="t" anchorCtr="1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consemnarea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rezultatului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votării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preşedintele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biroului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electoral al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secţiei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votare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încheia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procesul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-verbal P/SV </a:t>
            </a:r>
            <a:r>
              <a:rPr lang="en-US" sz="1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 </a:t>
            </a:r>
            <a:r>
              <a:rPr lang="en-US" sz="1200" b="1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machetele</a:t>
            </a:r>
            <a:r>
              <a:rPr lang="en-US" sz="1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 </a:t>
            </a:r>
            <a:r>
              <a:rPr lang="en-US" sz="1200" b="1" i="0" u="sng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cod QR</a:t>
            </a:r>
            <a:r>
              <a:rPr lang="en-US" sz="1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primite</a:t>
            </a:r>
            <a:r>
              <a:rPr lang="en-US" sz="1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saci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1" i="0" u="sng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2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sng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trei</a:t>
            </a:r>
            <a:r>
              <a:rPr lang="en-US" sz="12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sng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exemplare</a:t>
            </a:r>
            <a:r>
              <a:rPr lang="en-US" sz="12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 exemplar </a:t>
            </a:r>
            <a:r>
              <a:rPr lang="en-US" sz="1200" b="1" i="0" u="sng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sz="12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fi </a:t>
            </a:r>
            <a:r>
              <a:rPr lang="en-US" sz="1200" b="1" i="0" u="sng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afi</a:t>
            </a:r>
            <a:r>
              <a:rPr lang="en-US" sz="1200" b="1" i="0" u="sng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şat</a:t>
            </a:r>
            <a:r>
              <a:rPr lang="en-US" sz="1200" b="1" i="0" u="sng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la loc </a:t>
            </a:r>
            <a:r>
              <a:rPr lang="en-US" sz="1200" b="1" i="0" u="sng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vizibil</a:t>
            </a:r>
            <a:r>
              <a:rPr lang="en-US" sz="1200" b="1" i="0" u="sng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200" b="1" i="0" u="sng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sediul</a:t>
            </a:r>
            <a:r>
              <a:rPr lang="en-US" sz="1200" b="1" i="0" u="sng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sng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secţiei</a:t>
            </a:r>
            <a:r>
              <a:rPr lang="en-US" sz="1200" b="1" i="0" u="sng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1" i="0" u="sng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votare</a:t>
            </a:r>
            <a:r>
              <a:rPr lang="en-US" sz="1200" b="1" i="0" u="sng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1" i="0" u="sng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iar</a:t>
            </a:r>
            <a:r>
              <a:rPr lang="en-US" sz="1200" b="1" i="0" u="sng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sng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două</a:t>
            </a:r>
            <a:r>
              <a:rPr lang="en-US" sz="1200" b="1" i="0" u="sng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sng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exemplare</a:t>
            </a:r>
            <a:r>
              <a:rPr lang="en-US" sz="1200" b="1" i="0" u="sng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200" b="1" i="0" u="sng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vor</a:t>
            </a:r>
            <a:r>
              <a:rPr lang="en-US" sz="1200" b="1" i="0" u="sng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sng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preda</a:t>
            </a:r>
            <a:r>
              <a:rPr lang="en-US" sz="1200" b="1" i="0" u="sng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sng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Biroului</a:t>
            </a:r>
            <a:r>
              <a:rPr lang="en-US" sz="1200" b="1" i="0" u="sng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Electoral </a:t>
            </a:r>
            <a:r>
              <a:rPr lang="en-US" sz="1200" b="1" i="0" u="sng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Judeţean</a:t>
            </a:r>
            <a:r>
              <a:rPr lang="en-US" sz="1200" b="1" i="0" u="sng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04" name="Google Shape;104;p15"/>
          <p:cNvSpPr txBox="1"/>
          <p:nvPr/>
        </p:nvSpPr>
        <p:spPr>
          <a:xfrm>
            <a:off x="3543300" y="1479550"/>
            <a:ext cx="5191200" cy="4572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spcFirstLastPara="1" wrap="square" lIns="91425" tIns="45700" rIns="91425" bIns="45700" anchor="t" anchorCtr="1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completează </a:t>
            </a:r>
            <a:r>
              <a:rPr lang="en-US" sz="1200" b="1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datele de identificare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 secţiei de votare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atât </a:t>
            </a:r>
            <a:r>
              <a:rPr lang="en-US" sz="1200" b="1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în antet</a:t>
            </a:r>
            <a:r>
              <a:rPr lang="en-US" sz="12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cât şi </a:t>
            </a:r>
            <a:r>
              <a:rPr lang="en-US" sz="1200" b="1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în subsolul fiecărei pagini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3543300" y="2190750"/>
            <a:ext cx="5219700" cy="6732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spcFirstLastPara="1" wrap="square" lIns="0" tIns="45700" rIns="91425" bIns="45700" anchor="t" anchorCtr="1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După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completare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procesele-verbale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vor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fi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semnate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olograf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către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membrii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biroului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electoral al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secţiei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votare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, pe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fiecare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pagină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partea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stângă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paginilor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şi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aplica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ştampila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de control</a:t>
            </a:r>
            <a:r>
              <a:rPr lang="ro-RO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a secției de votare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sp>
        <p:nvSpPr>
          <p:cNvPr id="109" name="Google Shape;109;p15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3565525" y="3381375"/>
            <a:ext cx="5191200" cy="25383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spcFirstLastPara="1" wrap="square" lIns="91425" tIns="45700" rIns="91425" bIns="45700" anchor="t" anchorCtr="1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13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Numărul total al alegătorilor</a:t>
            </a:r>
            <a:r>
              <a:rPr lang="en-US" sz="13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prevăzut</a:t>
            </a:r>
            <a:r>
              <a:rPr lang="en-US"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în lista electorală</a:t>
            </a:r>
            <a:r>
              <a:rPr lang="en-US" sz="13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permanentă </a:t>
            </a:r>
            <a:r>
              <a:rPr lang="en-US"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existentă în secţia de votare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Atenție: </a:t>
            </a:r>
            <a:r>
              <a:rPr lang="en-US" sz="1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Trebuie să corespundă cu </a:t>
            </a:r>
            <a:r>
              <a:rPr lang="en-US" sz="12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numărul alegătorilor </a:t>
            </a:r>
            <a:r>
              <a:rPr lang="en-US" sz="1200" b="1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înscrişi în lista electorală </a:t>
            </a:r>
            <a:r>
              <a:rPr lang="en-US" sz="1200" b="1" i="0" u="sng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permanentă tipărită</a:t>
            </a:r>
            <a:r>
              <a:rPr lang="en-US" sz="1200" b="1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, utilizată în secţie.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Verificaţi numărul persoanelor înscrise în lista electorală permanentă pe care aţi primit-o la secţie şi înscrieţi în procesul-verbal numărul curent din dreptul ultimei persoane înscrise în listă.</a:t>
            </a:r>
            <a:r>
              <a:rPr lang="en-US" sz="1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Cheia de control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pct. a ≥ pct. b1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Cheia de control suplimentară: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pct. a = numărul alegătorilor din lista electorală permanentă</a:t>
            </a: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EB922C-E2F1-4ED4-88F9-AC2D3E8FA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" y="602858"/>
            <a:ext cx="3246121" cy="491356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8DD742-F64A-4DDF-B7D3-8AE205191025}"/>
              </a:ext>
            </a:extLst>
          </p:cNvPr>
          <p:cNvCxnSpPr>
            <a:stCxn id="104" idx="1"/>
          </p:cNvCxnSpPr>
          <p:nvPr/>
        </p:nvCxnSpPr>
        <p:spPr>
          <a:xfrm flipH="1" flipV="1">
            <a:off x="3116581" y="1341575"/>
            <a:ext cx="426719" cy="3665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0E23D7-6F4E-43BE-B9D7-D246B4169E7D}"/>
              </a:ext>
            </a:extLst>
          </p:cNvPr>
          <p:cNvCxnSpPr>
            <a:stCxn id="104" idx="1"/>
          </p:cNvCxnSpPr>
          <p:nvPr/>
        </p:nvCxnSpPr>
        <p:spPr>
          <a:xfrm flipH="1">
            <a:off x="2743200" y="1708150"/>
            <a:ext cx="800100" cy="342773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5715709-507C-4C54-A0B2-CF5EA06158D9}"/>
              </a:ext>
            </a:extLst>
          </p:cNvPr>
          <p:cNvCxnSpPr/>
          <p:nvPr/>
        </p:nvCxnSpPr>
        <p:spPr>
          <a:xfrm flipH="1" flipV="1">
            <a:off x="762000" y="1836420"/>
            <a:ext cx="2781300" cy="6400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2E103CE-4A78-4487-9303-A5ACEC24B11E}"/>
              </a:ext>
            </a:extLst>
          </p:cNvPr>
          <p:cNvCxnSpPr/>
          <p:nvPr/>
        </p:nvCxnSpPr>
        <p:spPr>
          <a:xfrm flipH="1" flipV="1">
            <a:off x="3467101" y="2735580"/>
            <a:ext cx="98424" cy="7848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/>
        </p:nvSpPr>
        <p:spPr>
          <a:xfrm>
            <a:off x="3451225" y="2370137"/>
            <a:ext cx="5410200" cy="7683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b1</a:t>
            </a:r>
            <a:r>
              <a:rPr lang="en-US" sz="13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13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Numărul</a:t>
            </a:r>
            <a:r>
              <a:rPr lang="en-US" sz="13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total al </a:t>
            </a:r>
            <a:r>
              <a:rPr lang="en-US" sz="13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alegătorilor</a:t>
            </a:r>
            <a:r>
              <a:rPr lang="en-US" sz="13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 s-au </a:t>
            </a:r>
            <a:r>
              <a:rPr lang="en-US" sz="13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prezentat</a:t>
            </a: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3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urne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înscrişi</a:t>
            </a:r>
            <a:r>
              <a:rPr lang="en-US" sz="13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3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electorală</a:t>
            </a: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permanentă</a:t>
            </a:r>
            <a:endParaRPr sz="1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completează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rezultatul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numărării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1" i="0" u="sng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semnăturilor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din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electorală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sng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permanentă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17" name="Google Shape;117;p16"/>
          <p:cNvSpPr txBox="1"/>
          <p:nvPr/>
        </p:nvSpPr>
        <p:spPr>
          <a:xfrm>
            <a:off x="3471862" y="1389062"/>
            <a:ext cx="5421300" cy="6621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13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Numărul total al alegătorilor</a:t>
            </a:r>
            <a:r>
              <a:rPr lang="en-US" sz="13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 s-au prezentat la urne</a:t>
            </a: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Rezultă din însumarea punctelor b1, b2 şi b3.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Cheia de control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pct. b = pct. b1 + pct. b2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pct. b3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3440112" y="3554412"/>
            <a:ext cx="5421300" cy="8937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b2 - </a:t>
            </a:r>
            <a:r>
              <a:rPr lang="en-US" sz="13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Numărul</a:t>
            </a:r>
            <a:r>
              <a:rPr lang="en-US" sz="13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total al </a:t>
            </a:r>
            <a:r>
              <a:rPr lang="en-US" sz="13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alegătorilor</a:t>
            </a: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 s-au </a:t>
            </a:r>
            <a:r>
              <a:rPr lang="en-US" sz="13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prezentat</a:t>
            </a: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3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urne</a:t>
            </a: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</a:t>
            </a:r>
            <a:r>
              <a:rPr lang="en-US" sz="13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 sunt </a:t>
            </a:r>
            <a:r>
              <a:rPr lang="en-US" sz="13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cuprinşi</a:t>
            </a:r>
            <a:r>
              <a:rPr lang="en-US" sz="13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3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en-US" sz="13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electorală</a:t>
            </a:r>
            <a:r>
              <a:rPr lang="en-US" sz="13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permanentă</a:t>
            </a: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3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înscrişi</a:t>
            </a: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electorală</a:t>
            </a: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suplimentară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completează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rezultatul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numărării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1" i="0" u="sng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semnăturilor</a:t>
            </a:r>
            <a:r>
              <a:rPr lang="en-US" sz="1200" b="1" i="0" u="sng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din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electorală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sng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suplimentară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19" name="Google Shape;119;p16"/>
          <p:cNvSpPr txBox="1"/>
          <p:nvPr/>
        </p:nvSpPr>
        <p:spPr>
          <a:xfrm>
            <a:off x="3451225" y="4765675"/>
            <a:ext cx="5410200" cy="8763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13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b3 - </a:t>
            </a:r>
            <a:r>
              <a:rPr lang="en-US"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Numărul total al alegătorilor</a:t>
            </a:r>
            <a:r>
              <a:rPr lang="en-US" sz="13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 au votat utilizând urna specială, înscrişi în extrasul din listele electorale</a:t>
            </a: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Se completează rezultatul numărării </a:t>
            </a:r>
            <a:r>
              <a:rPr lang="en-US" sz="1300" b="1" i="0" u="sng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semnăturilor</a:t>
            </a:r>
            <a:r>
              <a:rPr lang="en-US" sz="12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din </a:t>
            </a:r>
            <a:r>
              <a:rPr lang="en-US" sz="1200" b="1" i="0" u="sng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extrasul din</a:t>
            </a:r>
            <a:r>
              <a:rPr lang="en-US" sz="1200" b="0" i="0" u="sng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sng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listele electorale</a:t>
            </a:r>
            <a:r>
              <a:rPr lang="en-US" sz="12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6477000" y="6537325"/>
            <a:ext cx="2133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DDFF52-9C5B-46F0-BD16-29A007F84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" y="602858"/>
            <a:ext cx="3246121" cy="4913567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A6C7C9F-73A2-4C11-9EFF-31FB293B0E11}"/>
              </a:ext>
            </a:extLst>
          </p:cNvPr>
          <p:cNvCxnSpPr>
            <a:stCxn id="117" idx="1"/>
          </p:cNvCxnSpPr>
          <p:nvPr/>
        </p:nvCxnSpPr>
        <p:spPr>
          <a:xfrm flipH="1">
            <a:off x="3253740" y="1720112"/>
            <a:ext cx="218122" cy="10840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02CBC1-05BD-4363-90E4-B3FB08321F36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3375661" y="2766060"/>
            <a:ext cx="64451" cy="2935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561CE5-5B16-4E76-B957-E10866CC0B0F}"/>
              </a:ext>
            </a:extLst>
          </p:cNvPr>
          <p:cNvCxnSpPr/>
          <p:nvPr/>
        </p:nvCxnSpPr>
        <p:spPr>
          <a:xfrm flipH="1" flipV="1">
            <a:off x="3375661" y="3429000"/>
            <a:ext cx="64451" cy="403860"/>
          </a:xfrm>
          <a:prstGeom prst="straightConnector1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A46D39-21F6-4A2E-BC17-48DAE9857C69}"/>
              </a:ext>
            </a:extLst>
          </p:cNvPr>
          <p:cNvCxnSpPr/>
          <p:nvPr/>
        </p:nvCxnSpPr>
        <p:spPr>
          <a:xfrm flipH="1" flipV="1">
            <a:off x="3253740" y="3798359"/>
            <a:ext cx="218122" cy="11470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6477000" y="6537325"/>
            <a:ext cx="2133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3586162" y="1600200"/>
            <a:ext cx="5399100" cy="23607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13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</a:t>
            </a:r>
            <a:r>
              <a:rPr lang="en-US"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Numărul total al </a:t>
            </a:r>
            <a:r>
              <a:rPr lang="en-US" sz="13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voturilor valabil exprimate</a:t>
            </a: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Se înscrie numărul </a:t>
            </a:r>
            <a:r>
              <a:rPr lang="en-US" sz="1200" b="1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buletinelor de vot scoase din urnă</a:t>
            </a:r>
            <a:r>
              <a:rPr lang="en-US" sz="12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şi care au fost </a:t>
            </a:r>
            <a:r>
              <a:rPr lang="en-US" sz="1200" b="1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declarate valabile</a:t>
            </a:r>
            <a:r>
              <a:rPr lang="en-US" sz="12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de către membrii biroului electoral al secţiei de votare. </a:t>
            </a:r>
            <a:endParaRPr sz="1200" b="1" i="0" u="none" strike="noStrike" cap="none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Cheile de control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pct. c ≤ pct. b – pct. d;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1200" b="1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 regulă este egalitate, inegalitatea este excepţie </a:t>
            </a:r>
            <a:r>
              <a:rPr lang="en-US" sz="12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(poate să apară doar dacă alegătorul nu a introdus buletinul de vot în urnă). </a:t>
            </a:r>
            <a:r>
              <a:rPr lang="en-US" sz="1200" b="1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Dac</a:t>
            </a:r>
            <a:r>
              <a:rPr lang="en-US"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ă</a:t>
            </a:r>
            <a:r>
              <a:rPr lang="en-US" sz="1200" b="1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este inegalitate, veţi menţiona cauza la pct. j.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none" strike="noStrike" cap="none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pct. c = suma voturilor valabil exprimate la pct. g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Atenţie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Dacă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pct. c  &lt;  pct. b – pct. d; </a:t>
            </a:r>
            <a:r>
              <a:rPr lang="en-US"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Corecţie (dacă diferenţa este mare şi este o greşeală) sau explicaţie la pct. j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3730625" y="4724400"/>
            <a:ext cx="5257800" cy="6699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13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</a:t>
            </a:r>
            <a:r>
              <a:rPr lang="en-US"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Numărul </a:t>
            </a:r>
            <a:r>
              <a:rPr lang="en-US" sz="13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voturilor nule</a:t>
            </a:r>
            <a:r>
              <a:rPr lang="en-US"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Se înscrie numărul </a:t>
            </a:r>
            <a:r>
              <a:rPr lang="en-US" sz="1200" b="1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buletinelor de vot scoase din urnă</a:t>
            </a:r>
            <a:r>
              <a:rPr lang="en-US" sz="12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şi care au fost </a:t>
            </a:r>
            <a:r>
              <a:rPr lang="en-US" sz="1200" b="1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declarate nule </a:t>
            </a:r>
            <a:r>
              <a:rPr lang="en-US" sz="12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de către membrii biroului electoral al secţiei de votare</a:t>
            </a:r>
            <a:r>
              <a:rPr lang="en-US" sz="1200" b="0" i="1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200" b="0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2E3DB7-19CF-4194-962F-46D9A386E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" y="602858"/>
            <a:ext cx="3246121" cy="4913567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D1FB60F-D22B-467B-9DE4-A79EF36E4E13}"/>
              </a:ext>
            </a:extLst>
          </p:cNvPr>
          <p:cNvCxnSpPr/>
          <p:nvPr/>
        </p:nvCxnSpPr>
        <p:spPr>
          <a:xfrm flipH="1">
            <a:off x="3322320" y="2057400"/>
            <a:ext cx="263842" cy="19035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DC68C7-67D7-4CC6-938E-5D4DD6FDAEE9}"/>
              </a:ext>
            </a:extLst>
          </p:cNvPr>
          <p:cNvCxnSpPr>
            <a:stCxn id="133" idx="1"/>
          </p:cNvCxnSpPr>
          <p:nvPr/>
        </p:nvCxnSpPr>
        <p:spPr>
          <a:xfrm flipH="1" flipV="1">
            <a:off x="3375661" y="4297680"/>
            <a:ext cx="354964" cy="7616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3692525" y="4905375"/>
            <a:ext cx="5257800" cy="15843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- </a:t>
            </a:r>
            <a:r>
              <a:rPr lang="en-US" sz="13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Numărul</a:t>
            </a:r>
            <a:r>
              <a:rPr lang="en-US" sz="13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buletinelor</a:t>
            </a: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3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</a:t>
            </a: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neîntrebuinţate</a:t>
            </a: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</a:t>
            </a: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anulate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înscrie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numărul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buletinelor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vot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care 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au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rămas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nefolosite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şi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au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fost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anulate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finalul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scrutinului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respectiv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buletinele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vot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care 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nu au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ajuns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urnă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buletinul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afişat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avizierul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secţiei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ca model, nu se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ia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calcul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ATENŢIE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aici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veţi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include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şi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acele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buletine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vot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care au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fost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anulate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ca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urmare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solicitării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participantului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de a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primi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un alt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buletin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vot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deoarece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aplicat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ştampila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greşit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, cu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condiţia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nu fi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introdus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buletinul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vot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urnă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Această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situaţie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menţiona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la pct. j.</a:t>
            </a:r>
            <a:endParaRPr dirty="0"/>
          </a:p>
        </p:txBody>
      </p:sp>
      <p:sp>
        <p:nvSpPr>
          <p:cNvPr id="141" name="Google Shape;141;p18"/>
          <p:cNvSpPr txBox="1"/>
          <p:nvPr/>
        </p:nvSpPr>
        <p:spPr>
          <a:xfrm>
            <a:off x="3705225" y="200025"/>
            <a:ext cx="5257800" cy="45402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US" sz="13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13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Numărul</a:t>
            </a:r>
            <a:r>
              <a:rPr lang="en-US" sz="13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buletinelor</a:t>
            </a: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3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</a:t>
            </a:r>
            <a:r>
              <a:rPr lang="en-US" sz="13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primite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înscrie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numărul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buletinelor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vot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care au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fost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primite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secţia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votare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(nu se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iau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calcul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buletinele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vot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anulate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care au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fost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primite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afişare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2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200" b="0" i="0" u="sng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scade</a:t>
            </a:r>
            <a:r>
              <a:rPr lang="en-US" sz="12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sng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12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200" b="0" i="0" u="sng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adaugă</a:t>
            </a:r>
            <a:r>
              <a:rPr lang="en-US" sz="12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sng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numărul</a:t>
            </a:r>
            <a:r>
              <a:rPr lang="en-US" sz="12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sng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buletinelor</a:t>
            </a:r>
            <a:r>
              <a:rPr lang="en-US" sz="12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sng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vot</a:t>
            </a:r>
            <a:r>
              <a:rPr lang="en-US" sz="12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sng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distribuite</a:t>
            </a:r>
            <a:r>
              <a:rPr lang="en-US" sz="12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200" b="0" i="0" u="sng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12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200" b="0" i="0" u="sng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altă</a:t>
            </a:r>
            <a:r>
              <a:rPr lang="en-US" sz="12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sng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secţie</a:t>
            </a:r>
            <a:r>
              <a:rPr lang="en-US" sz="12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sng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votare</a:t>
            </a:r>
            <a:r>
              <a:rPr lang="en-US" sz="12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sng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după</a:t>
            </a:r>
            <a:r>
              <a:rPr lang="en-US" sz="12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sng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caz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200" b="1" i="0" u="none" strike="noStrike" cap="none" dirty="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Cheia</a:t>
            </a:r>
            <a:r>
              <a:rPr lang="en-US" sz="1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control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pct. e ≥ pct. c + pct. d + pct. f; 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regulă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egalitate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inegalitatea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excepţie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poate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apară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doar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dacă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alegătorul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nu a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introdus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buletinul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vot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urnă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200" b="1" i="0" u="none" strike="noStrike" cap="none" dirty="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Atenţie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pct. e &gt; pct. c + pct. d + pct. f; 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Corecţie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dacă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diferenţa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mare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şi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greşeală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explicaţie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la pct. j.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Cheia</a:t>
            </a:r>
            <a:r>
              <a:rPr lang="en-US" sz="1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control </a:t>
            </a:r>
            <a:r>
              <a:rPr lang="en-US" sz="1200" b="1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suplimentară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pct. e = pct. b + pct. f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en-US" sz="1200" b="1" i="0" u="sng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Atenţie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pct. e # pct. b + pct. f;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rocesul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-verbal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greşit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reverificaţi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cifrele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înscrise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punctele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b1, b2, b3  –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posibil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fi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numărat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scris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greşit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numărul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alegători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prezenţi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none" strike="noStrike" cap="none" dirty="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Calibri"/>
              <a:buNone/>
            </a:pP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Poate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existe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inegalitate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doar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dacă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alegătorul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semnat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listă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 a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plecat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fără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mai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ia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buletinul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vot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şi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voteze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astfel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situaţii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excepţionale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vor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preciza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la pct. j,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motivele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care au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condus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aceste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situaţii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Calibri"/>
              <a:buNone/>
            </a:pP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IMPORTANT: </a:t>
            </a:r>
            <a:r>
              <a:rPr lang="en-US" sz="1200" b="1" i="1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1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cazul</a:t>
            </a: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1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care la pct. c </a:t>
            </a:r>
            <a:r>
              <a:rPr lang="en-US" sz="1200" b="1" i="1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1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inegalitate</a:t>
            </a: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1" i="1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obligatoriu</a:t>
            </a: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1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trebuie</a:t>
            </a: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1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1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existe</a:t>
            </a: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1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inegalitate</a:t>
            </a: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1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şi</a:t>
            </a: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la pct. e, cu </a:t>
            </a:r>
            <a:r>
              <a:rPr lang="en-US" sz="1200" b="1" i="1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aceeaşi</a:t>
            </a: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1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diferenţă</a:t>
            </a: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45" name="Google Shape;145;p18"/>
          <p:cNvSpPr txBox="1"/>
          <p:nvPr/>
        </p:nvSpPr>
        <p:spPr>
          <a:xfrm>
            <a:off x="6705600" y="6532562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BC3909-EF66-4271-9DEC-78CC4CA2F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" y="602858"/>
            <a:ext cx="3246121" cy="491356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4DD1D3-6785-48BF-99F6-FE07353F727B}"/>
              </a:ext>
            </a:extLst>
          </p:cNvPr>
          <p:cNvCxnSpPr/>
          <p:nvPr/>
        </p:nvCxnSpPr>
        <p:spPr>
          <a:xfrm flipH="1">
            <a:off x="3307080" y="533400"/>
            <a:ext cx="385445" cy="38938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26CD6B-360C-4A49-B394-94ABB5658598}"/>
              </a:ext>
            </a:extLst>
          </p:cNvPr>
          <p:cNvCxnSpPr/>
          <p:nvPr/>
        </p:nvCxnSpPr>
        <p:spPr>
          <a:xfrm flipH="1" flipV="1">
            <a:off x="3314700" y="4740225"/>
            <a:ext cx="377825" cy="6166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/>
        </p:nvSpPr>
        <p:spPr>
          <a:xfrm>
            <a:off x="3825875" y="935037"/>
            <a:ext cx="5105400" cy="45546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 - </a:t>
            </a:r>
            <a:r>
              <a:rPr lang="en-US" sz="13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Numărul</a:t>
            </a:r>
            <a:r>
              <a:rPr lang="en-US" sz="13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voturilor</a:t>
            </a: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valabil</a:t>
            </a: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exprimate</a:t>
            </a: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3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obţinute</a:t>
            </a: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3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fiecare</a:t>
            </a:r>
            <a:r>
              <a:rPr lang="en-US" sz="13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CANDIDAT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înscrie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numărul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voturilor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valabil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exprimate</a:t>
            </a:r>
            <a:r>
              <a:rPr lang="en-US" sz="12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obţinute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fiecare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candidat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care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1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înscris</a:t>
            </a:r>
            <a:r>
              <a:rPr lang="en-US" sz="12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procesul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verbal.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cazul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care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unul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mai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mulţi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candidaţi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nu au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obţinut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niciun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vot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se 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înscrie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cifra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zero.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Calibri"/>
              <a:buNone/>
            </a:pPr>
            <a:r>
              <a:rPr lang="en-US" sz="1200" b="0" i="0" u="sng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Nu se admit </a:t>
            </a:r>
            <a:r>
              <a:rPr lang="en-US" sz="1200" b="0" i="0" u="sng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corecturi</a:t>
            </a:r>
            <a:r>
              <a:rPr lang="en-US" sz="1200" b="0" i="0" u="sng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sng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1200" b="0" i="0" u="sng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sng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adăugiri</a:t>
            </a:r>
            <a:r>
              <a:rPr lang="en-US" sz="1200" b="0" i="0" u="sng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200" b="0" i="0" u="sng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en-US" sz="1200" b="0" i="0" u="sng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sng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candidaţi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Denumirile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înscrise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procesele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verbale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trebuie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fie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identice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cu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cele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înscrise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buletinele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vot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utilizate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secţia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votare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en-US" sz="12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ATENŢIE: </a:t>
            </a:r>
            <a:r>
              <a:rPr lang="en-US" sz="1200" b="1" i="0" u="sng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12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nu </a:t>
            </a:r>
            <a:r>
              <a:rPr lang="en-US" sz="1200" b="1" i="0" u="sng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existe</a:t>
            </a:r>
            <a:r>
              <a:rPr lang="en-US" sz="12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sng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inversări</a:t>
            </a:r>
            <a:r>
              <a:rPr lang="en-US" sz="12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ale </a:t>
            </a:r>
            <a:r>
              <a:rPr lang="en-US" sz="1200" b="1" i="0" u="sng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voturilor</a:t>
            </a:r>
            <a:r>
              <a:rPr lang="en-US" sz="12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sng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între</a:t>
            </a:r>
            <a:r>
              <a:rPr lang="en-US" sz="12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sng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candidaţi</a:t>
            </a:r>
            <a:r>
              <a:rPr lang="en-US" sz="12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sng" strike="noStrike" cap="none" dirty="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Calibri"/>
              <a:buNone/>
            </a:pP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Nu </a:t>
            </a:r>
            <a:r>
              <a:rPr lang="en-US" sz="1200" b="1" i="1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înscrieţi</a:t>
            </a: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1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totalul</a:t>
            </a: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1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voturilor</a:t>
            </a: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1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valabil</a:t>
            </a: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1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exprimate</a:t>
            </a: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pe </a:t>
            </a:r>
            <a:r>
              <a:rPr lang="en-US" sz="1200" b="1" i="1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rândurile</a:t>
            </a: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1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libere</a:t>
            </a: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de la pct. g, </a:t>
            </a:r>
            <a:r>
              <a:rPr lang="en-US" sz="1200" b="1" i="1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acest</a:t>
            </a: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total </a:t>
            </a:r>
            <a:r>
              <a:rPr lang="en-US" sz="1200" b="1" i="1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1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deja</a:t>
            </a: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1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înscris</a:t>
            </a:r>
            <a:r>
              <a:rPr lang="en-US" sz="1200" b="1" i="1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la pct. c.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După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semnarea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şi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fotografierea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procesului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-verbal,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interzis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efectueze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corecturi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ale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cifrelor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atestă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voturile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valabil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exprimate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obţinute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fiecare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candidat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lipsa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unei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decizii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Biroului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Electoral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Jude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ţean</a:t>
            </a:r>
            <a:r>
              <a:rPr lang="en-US" sz="12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Orice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modificare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datelor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înscrise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procesele-verbale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putea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efectua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doar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după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emiterea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unei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decizii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Biroului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Electoral </a:t>
            </a:r>
            <a:r>
              <a:rPr lang="en-US" sz="1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Jude</a:t>
            </a:r>
            <a:r>
              <a:rPr lang="en-US" sz="1200" b="0" i="0" u="none" strike="noStrike" cap="none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ţean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dirty="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19440D-7FB5-458A-A1D4-3DA1F65E7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1" y="236220"/>
            <a:ext cx="3299459" cy="593280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C7EEC7-25E7-4247-972C-7CF4EA3BBE65}"/>
              </a:ext>
            </a:extLst>
          </p:cNvPr>
          <p:cNvCxnSpPr>
            <a:cxnSpLocks/>
          </p:cNvCxnSpPr>
          <p:nvPr/>
        </p:nvCxnSpPr>
        <p:spPr>
          <a:xfrm flipH="1">
            <a:off x="3589021" y="1097280"/>
            <a:ext cx="236854" cy="5562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/>
        </p:nvSpPr>
        <p:spPr>
          <a:xfrm>
            <a:off x="3786187" y="3506787"/>
            <a:ext cx="5257800" cy="16461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Calibri"/>
              <a:buNone/>
            </a:pPr>
            <a:r>
              <a:rPr lang="en-US" sz="100" b="1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1300" b="1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- </a:t>
            </a:r>
            <a:r>
              <a:rPr lang="en-US" sz="13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Numărul ştampilelor cu menţiunea “VOTAT” la începerea votării; se menţionează dispariţia uneia sau mai multor ştampile, dacă este cazul, precum şi starea sigiliilor de pe urne la încheierea votării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0" i="1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Se înscrie numărul ştampilelor cu menţiunea „VOTAT” primite. Dacă este cazul, se menţionează dispariţia uneia sau mai multor ştampile.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Se consemnează dacă sigiliile de pe urne au fost intacte sau distruse.</a:t>
            </a:r>
            <a:endParaRPr/>
          </a:p>
        </p:txBody>
      </p:sp>
      <p:sp>
        <p:nvSpPr>
          <p:cNvPr id="159" name="Google Shape;159;p20"/>
          <p:cNvSpPr txBox="1"/>
          <p:nvPr/>
        </p:nvSpPr>
        <p:spPr>
          <a:xfrm>
            <a:off x="3862387" y="1068387"/>
            <a:ext cx="5105400" cy="10779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1300" b="1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 - </a:t>
            </a:r>
            <a:r>
              <a:rPr lang="en-US" sz="13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Expunerea pe scurt a întâmpinărilor formulate şi a modului de soluţionare a acestora, precum şi a contestaţiilor înaintate biroului electoral judeţean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1" i="1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Se completează informaţiile solicitate, dacă este cazul.</a:t>
            </a: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3AFE84-06EE-4F80-A9D1-EBA1C41D7D3A}"/>
              </a:ext>
            </a:extLst>
          </p:cNvPr>
          <p:cNvCxnSpPr/>
          <p:nvPr/>
        </p:nvCxnSpPr>
        <p:spPr>
          <a:xfrm flipH="1">
            <a:off x="2590800" y="3832860"/>
            <a:ext cx="1195387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610578E-C2ED-4684-BB9E-ACEF28F57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1" y="754380"/>
            <a:ext cx="3413760" cy="583692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60575D-A926-4203-A669-564EF54D8767}"/>
              </a:ext>
            </a:extLst>
          </p:cNvPr>
          <p:cNvCxnSpPr/>
          <p:nvPr/>
        </p:nvCxnSpPr>
        <p:spPr>
          <a:xfrm flipH="1">
            <a:off x="1668780" y="1341120"/>
            <a:ext cx="2193607" cy="1143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994166-BBC0-4CAE-9040-1BEBFA4F383A}"/>
              </a:ext>
            </a:extLst>
          </p:cNvPr>
          <p:cNvCxnSpPr/>
          <p:nvPr/>
        </p:nvCxnSpPr>
        <p:spPr>
          <a:xfrm flipH="1">
            <a:off x="2864167" y="4251960"/>
            <a:ext cx="1098233" cy="1812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body" idx="1"/>
          </p:nvPr>
        </p:nvSpPr>
        <p:spPr>
          <a:xfrm>
            <a:off x="4657725" y="620712"/>
            <a:ext cx="4343400" cy="35052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1300" b="1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- </a:t>
            </a:r>
            <a:r>
              <a:rPr lang="en-US" sz="13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 situaţii</a:t>
            </a:r>
            <a:r>
              <a:rPr lang="en-US" sz="13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1" i="1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 vor menţiona: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en-US" sz="12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Cauzele apariţiei diferenţelor la punctele c şi e</a:t>
            </a:r>
            <a:r>
              <a:rPr lang="en-US" sz="12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acolo unde </a:t>
            </a:r>
            <a:r>
              <a:rPr lang="en-US" sz="12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tableta semnalează atenţionari, dar cifrele sunt corecte</a:t>
            </a:r>
            <a:r>
              <a:rPr lang="en-US" sz="12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lvl="0" indent="-266700" algn="just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Motivele pentru care numărul buletinelor de vot primite diferă de cel rezultat din adunarea dintre numărul total al alegătorilor care s-au prezentat la urne şi numărul buletinelor de vot neîntrebuinţate şi anulate (</a:t>
            </a:r>
            <a:r>
              <a:rPr lang="en-US" sz="1200" b="1" i="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pct. e # pct. b + pct. f</a:t>
            </a:r>
            <a:r>
              <a:rPr lang="en-US" sz="12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/>
          </a:p>
          <a:p>
            <a:pPr marL="342900" lvl="0" indent="-266700" algn="just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Situaţiile în care alegătorii au solicitat să primească un alt buletin de vot, deoarece au aplicat ştampila greşit.</a:t>
            </a:r>
            <a:endParaRPr/>
          </a:p>
          <a:p>
            <a:pPr marL="342900" lvl="0" indent="-266700" algn="just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Motivele pentru care unii membrii ai biroului electoral al secţiei de votare nu au semnat procesul-verbal.</a:t>
            </a:r>
            <a:endParaRPr/>
          </a:p>
          <a:p>
            <a:pPr marL="342900" lvl="0" indent="-266700" algn="just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Lipsurile constatate la numărarea buletinelor de vot primite </a:t>
            </a:r>
            <a:r>
              <a:rPr lang="en-US" sz="1200" b="0" i="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şi </a:t>
            </a:r>
            <a:r>
              <a:rPr lang="en-US" sz="12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transferul de buletine de vot la/de la alte secţii de votare.</a:t>
            </a:r>
            <a:endParaRPr/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4657725" y="4562475"/>
            <a:ext cx="4333800" cy="8304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Se completează citeţ </a:t>
            </a:r>
            <a:r>
              <a:rPr lang="en-US" sz="1200" b="1" i="0" u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numele şi prenumele</a:t>
            </a:r>
            <a:r>
              <a:rPr lang="en-US" sz="1200" b="0" i="0" u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preşedintelui, a locţiitorului şi ale membrilor biroului electoral al secţiei de votare, </a:t>
            </a:r>
            <a:r>
              <a:rPr lang="en-US" sz="1200" b="1" i="0" u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se semnează şi se ştampilează cu ştampila de control a secţiei de votare</a:t>
            </a:r>
            <a:r>
              <a:rPr lang="en-US" sz="1200" b="0" i="0" u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171" name="Google Shape;171;p21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54E0DD-44CB-4670-B8C8-507DF94A3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75" y="361529"/>
            <a:ext cx="4238625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050B42-93AB-4831-9C53-7B746589031A}"/>
              </a:ext>
            </a:extLst>
          </p:cNvPr>
          <p:cNvCxnSpPr/>
          <p:nvPr/>
        </p:nvCxnSpPr>
        <p:spPr>
          <a:xfrm flipH="1">
            <a:off x="2164080" y="929640"/>
            <a:ext cx="26289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CEF22E-4443-415B-9C07-8AA5F4B40DE1}"/>
              </a:ext>
            </a:extLst>
          </p:cNvPr>
          <p:cNvCxnSpPr/>
          <p:nvPr/>
        </p:nvCxnSpPr>
        <p:spPr>
          <a:xfrm flipH="1" flipV="1">
            <a:off x="2271787" y="3863340"/>
            <a:ext cx="2385938" cy="9372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 idx="4294967295"/>
          </p:nvPr>
        </p:nvSpPr>
        <p:spPr>
          <a:xfrm>
            <a:off x="381000" y="533400"/>
            <a:ext cx="7848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Validări automate în cadrul procesului-verbal (P/SV) </a:t>
            </a:r>
            <a:b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 i="0" u="sng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cu mesaj de eroare:</a:t>
            </a:r>
            <a:r>
              <a:rPr lang="en-US" sz="1400" b="1" i="0" u="none" strike="noStrike" cap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”PV nu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verifică corelaţiile de validare”</a:t>
            </a:r>
            <a:b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graphicFrame>
        <p:nvGraphicFramePr>
          <p:cNvPr id="192" name="Google Shape;192;p24"/>
          <p:cNvGraphicFramePr/>
          <p:nvPr>
            <p:extLst>
              <p:ext uri="{D42A27DB-BD31-4B8C-83A1-F6EECF244321}">
                <p14:modId xmlns:p14="http://schemas.microsoft.com/office/powerpoint/2010/main" val="1449619352"/>
              </p:ext>
            </p:extLst>
          </p:nvPr>
        </p:nvGraphicFramePr>
        <p:xfrm>
          <a:off x="914400" y="1524000"/>
          <a:ext cx="7391375" cy="4297970"/>
        </p:xfrm>
        <a:graphic>
          <a:graphicData uri="http://schemas.openxmlformats.org/drawingml/2006/table">
            <a:tbl>
              <a:tblPr>
                <a:noFill/>
                <a:tableStyleId>{437E863C-83D9-4E4D-8F29-E4A4F05465D9}</a:tableStyleId>
              </a:tblPr>
              <a:tblGrid>
                <a:gridCol w="64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-US" sz="13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Cod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-US" sz="13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Eroare</a:t>
                      </a:r>
                      <a:endParaRPr/>
                    </a:p>
                  </a:txBody>
                  <a:tcPr marL="0" marR="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-US" sz="13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Mesaj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-US" sz="13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Acţiune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E01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-US" sz="13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pct. a &lt; pct. b1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Valoare incorectă în unul din câmpurile </a:t>
                      </a:r>
                      <a:endParaRPr sz="10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a, b1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Corecţie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3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E02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-US" sz="13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pct. b # pct. b1 + pct. b2 + pct. b3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Valoare incorectă în unul din câmpurile</a:t>
                      </a:r>
                      <a:endParaRPr sz="10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4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b, b1, b2, b3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Corecţie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7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E03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-US" sz="13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pct. c &gt; pct. b – pct. d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Valoare incorectă în unul din câmpurile</a:t>
                      </a:r>
                      <a:endParaRPr sz="10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4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b, c, d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Corecţie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8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E04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pct. c # </a:t>
                      </a:r>
                      <a:r>
                        <a:rPr lang="en-US" sz="1300" b="1" i="0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suma</a:t>
                      </a:r>
                      <a:r>
                        <a:rPr lang="en-US" sz="1300" b="1" i="0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300" b="1" i="0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voturilor</a:t>
                      </a:r>
                      <a:r>
                        <a:rPr lang="en-US" sz="1300" b="1" i="0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300" b="1" i="0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valabil</a:t>
                      </a:r>
                      <a:r>
                        <a:rPr lang="en-US" sz="1300" b="1" i="0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300" b="1" i="0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exprimate</a:t>
                      </a:r>
                      <a:r>
                        <a:rPr lang="en-US" sz="1300" b="1" i="0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de la pct. g</a:t>
                      </a:r>
                      <a:endParaRPr dirty="0"/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Valoare incorectă în unul din câmpurile</a:t>
                      </a:r>
                      <a:endParaRPr sz="10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4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c, g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Corecţie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8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E05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-US" sz="13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pct. e &lt; pct. c + pct. d + pct. f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Valoare incorectă în unul din câmpurile</a:t>
                      </a:r>
                      <a:endParaRPr sz="10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4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c, d, e, f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Corecţie</a:t>
                      </a:r>
                      <a:endParaRPr dirty="0"/>
                    </a:p>
                  </a:txBody>
                  <a:tcPr marL="0" marR="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3" name="Google Shape;193;p24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5726</TotalTime>
  <Words>2390</Words>
  <Application>Microsoft Office PowerPoint</Application>
  <PresentationFormat>On-screen Show (4:3)</PresentationFormat>
  <Paragraphs>166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Default Design</vt:lpstr>
      <vt:lpstr>ALEGERI  pentru Preşedintele României  din anul 2024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Validări automate în cadrul procesului-verbal (P/SV)  cu mesaj de eroare: ”PV nu verifică corelaţiile de validare”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ALEGERI  pentru Preşedintele României  din anul 2024</dc:title>
  <dc:creator>Ciprian Alin David</dc:creator>
  <cp:lastModifiedBy>Ciprian Alin David</cp:lastModifiedBy>
  <cp:revision>21</cp:revision>
  <cp:lastPrinted>2024-11-11T11:19:13Z</cp:lastPrinted>
  <dcterms:modified xsi:type="dcterms:W3CDTF">2024-11-15T07:34:48Z</dcterms:modified>
</cp:coreProperties>
</file>